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7" r:id="rId23"/>
    <p:sldId id="282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29"/>
  </p:normalViewPr>
  <p:slideViewPr>
    <p:cSldViewPr snapToGrid="0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1733 1328 24575,'0'-22'0,"0"8"0,0-10 0,0 14 0,0 3 0,0 4 0,0 0 0,0-3 0,-2-5 0,-7-19 0,-3-11 0,-9-17 0,0 0 0,-1 6 0,-2 11 0,0 3 0,-6 7 0,-2-4 0,-4-1 0,0 1 0,2 3 0,-2 1 0,2 7 0,3-1 0,-3 3 0,2-1 0,-5 2 0,0-1 0,-2 0 0,1 0 0,0 1 0,-2 2 0,0 1 0,-6-1 0,2-2 0,-3 2 0,4 1 0,4 3 0,1 4 0,3-2 0,-3 5 0,-1-5 0,-4 2 0,-4-7 0,2 0 0,-5-4 0,5-1 0,-3 1 0,0-5 0,-2 1 0,-3-6 0,2 0 0,4 3 0,10 2 0,9 10 0,10 3 0,8 5 0,6 5 0,4 1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1555 24575,'0'-15'0,"0"-12"0,0-11 0,0-10 0,0 3 0,0 0 0,4 14 0,1 5 0,2 12 0,2 4 0,0-6 0,5-8 0,6-11 0,8-11 0,6 1 0,6 2 0,-4 7 0,2 13 0,0 2 0,2 6 0,7 4 0,5 0 0,6 4 0,8-4 0,-2 1 0,2-1 0,-4-1 0,-4 0 0,-1-4 0,-2-3 0,-2-4 0,4-8 0,-3-6 0,2-10 0,-1-4 0,0-9 0,-5-2 0,-4-4 0,-3 0 0,-11 6 0,-4 2 0,-10 5 0,-6 1 0,-1-1 0,-7 13 0,-1 5 0,-3 17 0,0 6 0,0 6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7:2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24575,'55'0'0,"-1"0"0,26 0 0,-15 0 0,-33 0 0,-9 0 0,-10 0 0,0 0 0,-7 0 0,0 0 0,-4 0 0,-8 0 0,-3 0 0,-2 0 0,3 0 0,1 0 0,0 0 0,0 0 0,-6 0 0,-2 0 0,-4 0 0,4 3 0,0-2 0,5 3 0,3-3 0,1 1 0,4-2 0,-2 0 0,1 0 0,-11 0 0,-3 0 0,-9 1 0,6 1 0,2-1 0,9 1 0,4 0 0,3 1 0,4 5 0,-1 15 0,4 12 0,-4 21 0,2 11 0,-3 3 0,4-1 0,0-3 0,3-4 0,1-5 0,-3 3 0,0-7 0,-1 0 0,-1-1 0,0-4 0,-2 0 0,-1-4 0,0-1 0,0 0 0,0 0 0,0-4 0,0-4 0,0-2 0,0-5 0,0 1 0,0 3 0,0 6 0,0 7 0,0 7 0,0-5 0,0 2 0,0-3 0,0 1 0,0 3 0,0 0 0,0 5 0,0 1 0,0 0 0,0 2 0,0-3 0,0 1 0,0-3 0,0-4 0,0-2 0,0-8 0,0-1 0,0-7 0,0-8 0,0-6 0,0-5 0,0 4 0,0 3 0,0 3 0,0 4 0,0 3 0,0-4 0,0 0 0,0-8 0,0-8 0,0-2 0,0 0 0,0 4 0,0 11 0,0 5 0,0 3 0,0-6 0,0-7 0,-1-11 0,-1 0 0,1-5 0,0 1 0,1 2 0,0-2 0,0 2 0,0 9 0,0 3 0,0 6 0,0-3 0,0-5 0,0-10 0,0 0 0,-2-11 0,1 5 0,-3-2 0,3 4 0,-3 0 0,2 0 0,-2 0 0,1 0 0,-2 0 0,-1 0 0,1 0 0,-3-2 0,1 1 0,-1-2 0,2 0 0,2 3 0,0-3 0,2 1 0,-1 1 0,2-2 0,-1 1 0,-1 1 0,2-3 0,-2 2 0,1-2 0,-2 2 0,1 1 0,-3 1 0,0 0 0,-1 0 0,0 0 0,0 0 0,-2 0 0,3 0 0,-2 0 0,2 2 0,2-1 0,4 1 0,5-2 0,3 0 0,4 0 0,4 0 0,2 0 0,2 0 0,-2 0 0,2 0 0,-1 0 0,-1 0 0,1 0 0,-3 0 0,-2 0 0,-2 0 0,0 0 0,3 0 0,5 1 0,7 2 0,0 1 0,-2-1 0,-4-1 0,-6-2 0,0 0 0,-6 0 0,0 0 0,-1 0 0,1 0 0,2 0 0,1 0 0,-2 0 0,-2 0 0,-4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1159 24575,'22'0'0,"31"0"0,-8 0 0,43 0 0,-18 0 0,16 0 0,-20-2 0,0-14 0,-3-15 0,1-17 0,-27 13 0,-1-1 0,2 1 0,-2-1 0,2-6 0,-1-1 0,30-27 0,-13 6 0,-8 7 0,-13 10 0,-2 3 0,-7 9 0,-7 11 0,-9 9 0,-4 6 0,-4 3 0,0 4 0,0-4 0,0-3 0,1-22 0,9-22 0,11-18 0,7-5 0,4 13 0,-9 20 0,-6 18 0,-7 16 0,-6 4 0,-2 3 0,-2-3 0,0 3 0,0-3 0,0 3 0,0-4 0,0 2 0,0 0 0,0-1 0,0 1 0,0-3 0,0 1 0,0-1 0,0 1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0 24575,'0'10'0,"-10"13"0,1-1 0,-15 13 0,1-4 0,-6-5 0,-3 2 0,-3 0 0,0 7 0,0-1 0,4-2 0,1-4 0,5-2 0,4-5 0,2 2 0,3-5 0,-1 4 0,2-3 0,-2 5 0,5-4 0,-1 3 0,5 0 0,-1 0 0,0 6 0,-4 6 0,6-3 0,-4-1 0,9-11 0,-2-7 0,4-2 0,0-5 0,0-1 0,0-1 0,0 4 0,0 15 0,0 4 0,0 6 0,0-8 0,2-8 0,0-9 0,2-2 0,-1-6 0,2 2 0,-3-1 0,3 2 0,-3 1 0,8 11 0,4 16 0,4 10 0,4-1 0,-5-9 0,-5-13 0,-4-8 0,-5-5 0,-3-4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5A9E7-0958-344E-8796-762D176D26D1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F3B8-9D0B-364C-8597-B556033AB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F3B8-9D0B-364C-8597-B556033AB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9DDC-EFE9-3E5C-DA7E-1FC3BF5AD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D9C52-F3DA-EF68-FEB4-08B291568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E2C3-BEA5-67DA-4A68-DD03B048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1A06-37B8-4178-FAF8-3AF216BD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EF194-7928-54E7-970A-1836FA38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3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C93A-678D-CAE4-1ACE-63FD94CA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4C9B7-CF55-04A5-F7F4-99366C44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D431-56AD-9A4D-1EF1-897950BE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FE29-F6DE-8249-15D7-B3091DB4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ADAE-93D7-2DE5-3630-9E6D74A2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55130-1610-BDC8-1F5C-B70F327D1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BFBA9-D435-0287-5E19-6D20D313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C8EE-FA77-D7F9-1AEC-6EE0C2D5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6382-39F8-A1A6-AC1D-86CFFD3D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0E24-5963-E2BB-EE1E-A8E0D960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BC4E-DB25-4DC6-B75B-447523C8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502B-A2A1-A457-9DE6-2AD2D691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D06DC-8293-DAD9-BAA5-AFF96E58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B4F64-493B-AB6C-5D8E-6CA0FDC6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5D5-F0A9-1490-7255-2E1E317D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7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BE0-9FC8-47BC-A9D5-5E1FCE68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2B5B-429C-B83E-A933-5FA101BB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EBDF6-0AE7-7981-D2D1-6301AE26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E5A9-5F0A-FEB5-4C38-9FC7A096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9195-375E-9862-0AAD-1F660ED7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A85-E029-4843-32D5-D59DB82A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697B-26FC-956C-719C-A91D6A1ED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D3052-F9D2-0922-BEDA-3075A347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C9240-7016-BD99-AE59-B4528AA6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8101-CD19-B5C0-17DB-6A37244F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8CA0-3485-E2B0-E0F6-1C34291B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832E-0C5D-C3E6-95ED-846615FD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31B2-C322-1E68-2437-A87F1FE83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1867B-B921-3C24-96A4-FA8182A28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5C99E-2BF2-2ED3-02D3-20FF53C1F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21B66-4E61-F0F8-5A9F-72B73D0FA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6212B-AFC9-4976-5F35-F5773B18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805BC-E7AD-114F-E228-FFC0561C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9CF3A-3370-C9DC-79B7-1D6A0468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8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1F6-E398-66C4-771F-99FF988E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0A53B-B8C3-1E2A-44F7-88BDAC82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BFC5-0170-0086-8432-5216197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71A07-92A5-40F2-4C86-468C69EF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BDF31-453B-2FB2-5F77-08F88A7E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C17BE-B67C-5A51-44CC-54927F0E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5C4B-6796-69CE-49B0-FF8C7D42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2A1F-6F2F-9AB7-67B8-A8DC8B03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B09F-5B5B-C427-CB6A-B40E7E24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1E76-6AC7-0316-8897-3D975AF03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275EA-BD22-4B23-E1FC-E9DAAF0F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4773E-01F1-4A2C-E4C8-70CAB675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B46ED-496B-2416-A9F2-5CD0282B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9BDE-AD80-B567-5C23-456B434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C1E71-EDB5-CB97-1AE5-7177DC7E8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C13B6-807D-4345-D663-CA83B8B5A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EF1FD-6CE6-E082-D3C2-9DFBDED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2D88B-D803-561F-9AE8-7E2B29CB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FEA76-D87A-7DC9-9B94-70B50078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9B3CD-71C7-D98D-DEBE-D08A177D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BE059-576B-341E-71FB-B71FF06D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BE-EA0F-EF7E-CE88-7D1CDC4F2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22791-98C2-CC44-ACCB-A2ACFE5B6F82}" type="datetimeFigureOut">
              <a:rPr lang="en-US" smtClean="0"/>
              <a:t>6/16/24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B843-5C4E-C36E-CBE8-1E4020CDB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551A-3180-923F-AB9B-2A150119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86AA-30FA-B7FD-517B-D1FD839E1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Polychlorotrifluoroethylene (PCTFE) Polymer Enclosure for an Implantable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28D1B-B492-34EB-507E-D7516D704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2023/0154809 A1, Published 5/18/2023</a:t>
            </a:r>
          </a:p>
          <a:p>
            <a:r>
              <a:rPr lang="en-US" dirty="0"/>
              <a:t>6/1</a:t>
            </a:r>
            <a:r>
              <a:rPr lang="en-US" altLang="zh-CN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99382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F305-A7EC-5D12-60E0-DA75C752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Closer View of a PCTFE Enclosure with Insulated Wires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B0BAC236-FCBE-DDFE-90FB-66F7DB1B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062" y="1825625"/>
            <a:ext cx="45438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99D65-352C-1511-AAA8-FABE5A26AFD1}"/>
              </a:ext>
            </a:extLst>
          </p:cNvPr>
          <p:cNvSpPr txBox="1"/>
          <p:nvPr/>
        </p:nvSpPr>
        <p:spPr>
          <a:xfrm>
            <a:off x="5216938" y="20999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0F66A-DB98-9CC3-2B8C-4D17066299FE}"/>
              </a:ext>
            </a:extLst>
          </p:cNvPr>
          <p:cNvSpPr txBox="1"/>
          <p:nvPr/>
        </p:nvSpPr>
        <p:spPr>
          <a:xfrm>
            <a:off x="7112413" y="561704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F7B5-F22A-410D-AFCB-605179A152B2}"/>
              </a:ext>
            </a:extLst>
          </p:cNvPr>
          <p:cNvSpPr txBox="1"/>
          <p:nvPr/>
        </p:nvSpPr>
        <p:spPr>
          <a:xfrm>
            <a:off x="4531336" y="5609551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141BB-714A-899C-5B66-98E6911B1AAC}"/>
              </a:ext>
            </a:extLst>
          </p:cNvPr>
          <p:cNvSpPr txBox="1"/>
          <p:nvPr/>
        </p:nvSpPr>
        <p:spPr>
          <a:xfrm>
            <a:off x="4358506" y="1734166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14896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0105-D78C-3607-95C1-CDB1A6C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View of a PCTFE Enclosure with Insulated Wires</a:t>
            </a:r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5DDE4466-B6DA-B134-C834-B240FA29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737" y="1825625"/>
            <a:ext cx="530052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F4E65-CCF6-6FA6-A150-F4F48B71DB15}"/>
              </a:ext>
            </a:extLst>
          </p:cNvPr>
          <p:cNvSpPr txBox="1"/>
          <p:nvPr/>
        </p:nvSpPr>
        <p:spPr>
          <a:xfrm>
            <a:off x="2575338" y="307529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5716F-9452-7491-9C4E-3B32FF47ABC7}"/>
              </a:ext>
            </a:extLst>
          </p:cNvPr>
          <p:cNvSpPr txBox="1"/>
          <p:nvPr/>
        </p:nvSpPr>
        <p:spPr>
          <a:xfrm>
            <a:off x="6437984" y="5281863"/>
            <a:ext cx="2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</a:t>
            </a:r>
          </a:p>
          <a:p>
            <a:r>
              <a:rPr lang="en-US" sz="1200" dirty="0"/>
              <a:t>(</a:t>
            </a:r>
            <a:r>
              <a:rPr lang="en-US" sz="1200" b="1" dirty="0"/>
              <a:t>less than 150 micrometers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28748-146C-57E9-71DC-30D2EEE2C9B7}"/>
              </a:ext>
            </a:extLst>
          </p:cNvPr>
          <p:cNvSpPr txBox="1"/>
          <p:nvPr/>
        </p:nvSpPr>
        <p:spPr>
          <a:xfrm>
            <a:off x="4724796" y="210599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6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D847-29A8-3645-432A-E9FDF79D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(Even Closer) View of a PCTFE Enclosure with Insulated Wires</a:t>
            </a:r>
          </a:p>
        </p:txBody>
      </p:sp>
      <p:pic>
        <p:nvPicPr>
          <p:cNvPr id="5" name="Content Placeholder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A6294894-94D6-EA42-D23C-0605F467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521" y="1825625"/>
            <a:ext cx="497295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82DA3-9561-F740-F401-8100FD2CEE00}"/>
              </a:ext>
            </a:extLst>
          </p:cNvPr>
          <p:cNvSpPr txBox="1"/>
          <p:nvPr/>
        </p:nvSpPr>
        <p:spPr>
          <a:xfrm>
            <a:off x="6751098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6B061-FABA-373B-443F-4621D7166808}"/>
              </a:ext>
            </a:extLst>
          </p:cNvPr>
          <p:cNvSpPr txBox="1"/>
          <p:nvPr/>
        </p:nvSpPr>
        <p:spPr>
          <a:xfrm>
            <a:off x="5605320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</a:t>
            </a:r>
            <a:r>
              <a:rPr lang="zh-CN" altLang="en-US" sz="1200" dirty="0"/>
              <a:t> </a:t>
            </a:r>
            <a:r>
              <a:rPr lang="en-US" altLang="zh-CN" sz="1200" dirty="0"/>
              <a:t>Traces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7CABC-769F-C757-716D-0A4374391CBB}"/>
              </a:ext>
            </a:extLst>
          </p:cNvPr>
          <p:cNvSpPr txBox="1"/>
          <p:nvPr/>
        </p:nvSpPr>
        <p:spPr>
          <a:xfrm>
            <a:off x="4234116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069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5D6B-8AD8-B227-6FEC-35687625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Figs 1-6 Manufactured via Sealing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54A2-8B20-DFC2-DF37-55E62C5B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Figs 1-6 </a:t>
            </a:r>
            <a:r>
              <a:rPr lang="en-US" sz="2400" dirty="0"/>
              <a:t>manufactured via </a:t>
            </a:r>
            <a:r>
              <a:rPr lang="en-US" sz="2400" b="1" dirty="0"/>
              <a:t>sealing system</a:t>
            </a:r>
          </a:p>
          <a:p>
            <a:r>
              <a:rPr lang="en-US" sz="2400" b="1" dirty="0"/>
              <a:t>Next figures </a:t>
            </a:r>
            <a:r>
              <a:rPr lang="en-US" sz="2400" dirty="0"/>
              <a:t>will describe </a:t>
            </a:r>
            <a:r>
              <a:rPr lang="en-US" sz="2400" b="1" dirty="0"/>
              <a:t>sealing system + process</a:t>
            </a:r>
          </a:p>
        </p:txBody>
      </p:sp>
    </p:spTree>
    <p:extLst>
      <p:ext uri="{BB962C8B-B14F-4D97-AF65-F5344CB8AC3E}">
        <p14:creationId xmlns:p14="http://schemas.microsoft.com/office/powerpoint/2010/main" val="135092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9DE-2CF3-83FF-8D37-A92297F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427E3A21-C23F-55C3-91B7-B1A615F77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E3C53-2518-070C-21EB-91A0FEF55A5C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6C96-5888-5EDF-65A0-C7536B5C2714}"/>
              </a:ext>
            </a:extLst>
          </p:cNvPr>
          <p:cNvSpPr txBox="1"/>
          <p:nvPr/>
        </p:nvSpPr>
        <p:spPr>
          <a:xfrm>
            <a:off x="4496940" y="1533237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  <a:p>
            <a:r>
              <a:rPr lang="en-US" sz="1000" dirty="0"/>
              <a:t>Hold PCTFE enclosure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8917C-A4F5-1552-39EE-6B2668DE24AC}"/>
              </a:ext>
            </a:extLst>
          </p:cNvPr>
          <p:cNvSpPr txBox="1"/>
          <p:nvPr/>
        </p:nvSpPr>
        <p:spPr>
          <a:xfrm>
            <a:off x="1961095" y="3429000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  <a:p>
            <a:r>
              <a:rPr lang="en-US" sz="1000" dirty="0"/>
              <a:t>Apply heat to PCTFE enclosure</a:t>
            </a:r>
          </a:p>
        </p:txBody>
      </p:sp>
    </p:spTree>
    <p:extLst>
      <p:ext uri="{BB962C8B-B14F-4D97-AF65-F5344CB8AC3E}">
        <p14:creationId xmlns:p14="http://schemas.microsoft.com/office/powerpoint/2010/main" val="300324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F12D-D620-EA40-6CAE-09652567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First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CB70EA2F-37D3-A62E-72AA-83BB12362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071" y="1825625"/>
            <a:ext cx="620585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D7BCA-D5DA-0D9C-27FB-A43FF2E1AF5F}"/>
              </a:ext>
            </a:extLst>
          </p:cNvPr>
          <p:cNvSpPr txBox="1"/>
          <p:nvPr/>
        </p:nvSpPr>
        <p:spPr>
          <a:xfrm>
            <a:off x="8513327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9E39C-15AA-4FD4-7259-A97E70C535CD}"/>
              </a:ext>
            </a:extLst>
          </p:cNvPr>
          <p:cNvSpPr txBox="1"/>
          <p:nvPr/>
        </p:nvSpPr>
        <p:spPr>
          <a:xfrm>
            <a:off x="4642367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CB52B-2D76-C9B2-E90F-E6350D60F05F}"/>
              </a:ext>
            </a:extLst>
          </p:cNvPr>
          <p:cNvSpPr txBox="1"/>
          <p:nvPr/>
        </p:nvSpPr>
        <p:spPr>
          <a:xfrm>
            <a:off x="7698086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E8CB4-4FEC-F4E2-9808-EC1E16FE3CE4}"/>
              </a:ext>
            </a:extLst>
          </p:cNvPr>
          <p:cNvSpPr txBox="1"/>
          <p:nvPr/>
        </p:nvSpPr>
        <p:spPr>
          <a:xfrm>
            <a:off x="6773526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22C0-1BAF-38AF-D5DE-0DA4BBD32AA8}"/>
              </a:ext>
            </a:extLst>
          </p:cNvPr>
          <p:cNvSpPr txBox="1"/>
          <p:nvPr/>
        </p:nvSpPr>
        <p:spPr>
          <a:xfrm>
            <a:off x="6096000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A31F4-C651-5E2F-3876-9889DC5BA2AE}"/>
              </a:ext>
            </a:extLst>
          </p:cNvPr>
          <p:cNvSpPr txBox="1"/>
          <p:nvPr/>
        </p:nvSpPr>
        <p:spPr>
          <a:xfrm>
            <a:off x="2783840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B18A9-7D74-68EB-8681-D318FE6305DA}"/>
              </a:ext>
            </a:extLst>
          </p:cNvPr>
          <p:cNvSpPr txBox="1"/>
          <p:nvPr/>
        </p:nvSpPr>
        <p:spPr>
          <a:xfrm>
            <a:off x="2014098" y="1806212"/>
            <a:ext cx="16824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Insert</a:t>
            </a:r>
          </a:p>
          <a:p>
            <a:pPr marL="171450" indent="-171450">
              <a:buFontTx/>
              <a:buChar char="-"/>
            </a:pPr>
            <a:r>
              <a:rPr lang="en-US" sz="1100" b="1" dirty="0"/>
              <a:t>Holds wires and PCTFE enclosure in place </a:t>
            </a:r>
            <a:r>
              <a:rPr lang="en-US" sz="1100" dirty="0"/>
              <a:t>during sealing </a:t>
            </a:r>
          </a:p>
        </p:txBody>
      </p:sp>
    </p:spTree>
    <p:extLst>
      <p:ext uri="{BB962C8B-B14F-4D97-AF65-F5344CB8AC3E}">
        <p14:creationId xmlns:p14="http://schemas.microsoft.com/office/powerpoint/2010/main" val="340299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5AC9-FD48-ECFD-6B06-7FC46035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Second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B8011D1-6AC0-3098-0E8D-65C90B7E8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941" y="1825625"/>
            <a:ext cx="372411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95F11-2EFF-2453-42FC-29E5F11D9E60}"/>
              </a:ext>
            </a:extLst>
          </p:cNvPr>
          <p:cNvSpPr txBox="1"/>
          <p:nvPr/>
        </p:nvSpPr>
        <p:spPr>
          <a:xfrm>
            <a:off x="7588767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1D2E5-D4A6-8735-99F7-60F963ED142F}"/>
              </a:ext>
            </a:extLst>
          </p:cNvPr>
          <p:cNvSpPr txBox="1"/>
          <p:nvPr/>
        </p:nvSpPr>
        <p:spPr>
          <a:xfrm>
            <a:off x="5232400" y="555992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BEEBE-2FA4-EAEA-4159-BD041829A27F}"/>
              </a:ext>
            </a:extLst>
          </p:cNvPr>
          <p:cNvSpPr txBox="1"/>
          <p:nvPr/>
        </p:nvSpPr>
        <p:spPr>
          <a:xfrm>
            <a:off x="3788927" y="3290500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1B2CC-BED0-E89C-E0FD-09626A82EF20}"/>
              </a:ext>
            </a:extLst>
          </p:cNvPr>
          <p:cNvSpPr txBox="1"/>
          <p:nvPr/>
        </p:nvSpPr>
        <p:spPr>
          <a:xfrm>
            <a:off x="6096000" y="1825625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</p:spTree>
    <p:extLst>
      <p:ext uri="{BB962C8B-B14F-4D97-AF65-F5344CB8AC3E}">
        <p14:creationId xmlns:p14="http://schemas.microsoft.com/office/powerpoint/2010/main" val="29736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CD74-931F-1EA7-C527-C5D1906A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in Operation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759340C6-4DB8-0385-07BE-41DD0753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F11DB-3056-0BFF-58A1-4D0F5018CF0B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6DD6-653E-2A66-4CFD-9B9ADC984B18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2B9C2-CB6D-1864-B06F-0E6C4A1DCD26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F2270-EFD9-7E52-364D-5569F2CD18E2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DE7DC-B969-B0C5-E847-4C9953AC46AB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F7F5D-2962-CFFB-5D7D-C4B00B14B433}"/>
              </a:ext>
            </a:extLst>
          </p:cNvPr>
          <p:cNvSpPr txBox="1"/>
          <p:nvPr/>
        </p:nvSpPr>
        <p:spPr>
          <a:xfrm>
            <a:off x="5305761" y="1152079"/>
            <a:ext cx="2595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  <a:p>
            <a:r>
              <a:rPr lang="en-US" sz="1000" dirty="0"/>
              <a:t>- Apply pressure to PCTFE enclosure via hydraulic/pneumatic cylinders</a:t>
            </a:r>
          </a:p>
          <a:p>
            <a:r>
              <a:rPr lang="en-US" sz="1000" dirty="0"/>
              <a:t>- Includes 2 pistons (one above base, one below base)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0BA9D-2B3B-38C8-1626-E2B22557EBC0}"/>
              </a:ext>
            </a:extLst>
          </p:cNvPr>
          <p:cNvSpPr txBox="1"/>
          <p:nvPr/>
        </p:nvSpPr>
        <p:spPr>
          <a:xfrm>
            <a:off x="7749993" y="1152079"/>
            <a:ext cx="38947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Apply air to enclosure during/after sealing process (e.g., cool enclosures after sealing, cool enclosure to keep temperature reasonable during sealing)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PCTFE melts and reflow around insulated wires for sealing under appropriate temperatures </a:t>
            </a:r>
          </a:p>
        </p:txBody>
      </p:sp>
    </p:spTree>
    <p:extLst>
      <p:ext uri="{BB962C8B-B14F-4D97-AF65-F5344CB8AC3E}">
        <p14:creationId xmlns:p14="http://schemas.microsoft.com/office/powerpoint/2010/main" val="33674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1353-3A6F-EC2E-E54F-1085CBD0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for Use with the Sealing System</a:t>
            </a:r>
          </a:p>
        </p:txBody>
      </p:sp>
      <p:pic>
        <p:nvPicPr>
          <p:cNvPr id="5" name="Content Placeholder 4" descr="A drawing of a device&#10;&#10;Description automatically generated">
            <a:extLst>
              <a:ext uri="{FF2B5EF4-FFF2-40B4-BE49-F238E27FC236}">
                <a16:creationId xmlns:a16="http://schemas.microsoft.com/office/drawing/2014/main" id="{EF840261-A73B-F986-704C-587A24CFE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6291" y="1825625"/>
            <a:ext cx="68994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4CA0-F70A-C43E-22F3-0629EC0FEF0F}"/>
              </a:ext>
            </a:extLst>
          </p:cNvPr>
          <p:cNvSpPr txBox="1"/>
          <p:nvPr/>
        </p:nvSpPr>
        <p:spPr>
          <a:xfrm>
            <a:off x="3290358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top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7E0AA-E50F-46F6-8191-B36998C0EB1A}"/>
              </a:ext>
            </a:extLst>
          </p:cNvPr>
          <p:cNvSpPr txBox="1"/>
          <p:nvPr/>
        </p:nvSpPr>
        <p:spPr>
          <a:xfrm>
            <a:off x="4552015" y="1652409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A538-FFA5-4D31-68BE-97822BF292EE}"/>
              </a:ext>
            </a:extLst>
          </p:cNvPr>
          <p:cNvSpPr txBox="1"/>
          <p:nvPr/>
        </p:nvSpPr>
        <p:spPr>
          <a:xfrm>
            <a:off x="5748531" y="183707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air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40E5C-342F-CD8C-4481-96EF93C979E0}"/>
              </a:ext>
            </a:extLst>
          </p:cNvPr>
          <p:cNvSpPr txBox="1"/>
          <p:nvPr/>
        </p:nvSpPr>
        <p:spPr>
          <a:xfrm>
            <a:off x="7075329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Temperature</a:t>
            </a:r>
            <a:r>
              <a:rPr lang="zh-CN" altLang="en-US" sz="1200" dirty="0"/>
              <a:t> </a:t>
            </a:r>
            <a:r>
              <a:rPr lang="en-US" altLang="zh-CN" sz="1200" dirty="0"/>
              <a:t>Controls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CB70F-22DD-20CA-D656-5702B5E6495B}"/>
              </a:ext>
            </a:extLst>
          </p:cNvPr>
          <p:cNvSpPr txBox="1"/>
          <p:nvPr/>
        </p:nvSpPr>
        <p:spPr>
          <a:xfrm>
            <a:off x="8094741" y="2067907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  <a:r>
              <a:rPr lang="zh-CN" altLang="en-US" sz="1200" dirty="0"/>
              <a:t> </a:t>
            </a:r>
            <a:r>
              <a:rPr lang="en-US" altLang="zh-CN" sz="1200" dirty="0"/>
              <a:t>button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B1CDC-F805-304A-7D34-649E801BFADD}"/>
              </a:ext>
            </a:extLst>
          </p:cNvPr>
          <p:cNvSpPr txBox="1"/>
          <p:nvPr/>
        </p:nvSpPr>
        <p:spPr>
          <a:xfrm>
            <a:off x="8619566" y="4786811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(shows current temperature)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12326-C8DE-57F7-6D79-9BD37092D798}"/>
              </a:ext>
            </a:extLst>
          </p:cNvPr>
          <p:cNvSpPr txBox="1"/>
          <p:nvPr/>
        </p:nvSpPr>
        <p:spPr>
          <a:xfrm>
            <a:off x="3717688" y="3862794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Dial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85337-2A98-E37C-8D82-AC41015F094F}"/>
              </a:ext>
            </a:extLst>
          </p:cNvPr>
          <p:cNvSpPr txBox="1"/>
          <p:nvPr/>
        </p:nvSpPr>
        <p:spPr>
          <a:xfrm>
            <a:off x="1745186" y="1837075"/>
            <a:ext cx="14418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Controller</a:t>
            </a:r>
            <a:r>
              <a:rPr lang="en-US" sz="1400" dirty="0"/>
              <a:t>: </a:t>
            </a:r>
          </a:p>
          <a:p>
            <a:r>
              <a:rPr lang="en-US" sz="1100" dirty="0"/>
              <a:t>Automatically controls sealing process </a:t>
            </a:r>
          </a:p>
        </p:txBody>
      </p:sp>
    </p:spTree>
    <p:extLst>
      <p:ext uri="{BB962C8B-B14F-4D97-AF65-F5344CB8AC3E}">
        <p14:creationId xmlns:p14="http://schemas.microsoft.com/office/powerpoint/2010/main" val="13617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55F8-DBC9-CA3C-025C-B055239C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Flowchart for Manufacturing Implantable Device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D59F36F-2A3B-BE3B-7E60-B29A2093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744" y="1825625"/>
            <a:ext cx="47745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86866-DA7D-070F-9717-71500AE7BB6D}"/>
              </a:ext>
            </a:extLst>
          </p:cNvPr>
          <p:cNvSpPr txBox="1"/>
          <p:nvPr/>
        </p:nvSpPr>
        <p:spPr>
          <a:xfrm>
            <a:off x="838200" y="2293749"/>
            <a:ext cx="2230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Sealing process</a:t>
            </a:r>
            <a:r>
              <a:rPr lang="en-US" dirty="0"/>
              <a:t>: May be </a:t>
            </a:r>
            <a:r>
              <a:rPr lang="en-US" b="1" dirty="0"/>
              <a:t>partially or completely automated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443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41A-D6DF-9503-846A-D6982C8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54D5-2281-6E6E-3374-A001EB59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Implantable devices in-vivo have rigid hermetic housing to protect active electronics from environmental and mechanical stress</a:t>
            </a:r>
          </a:p>
          <a:p>
            <a:r>
              <a:rPr lang="en-US" dirty="0"/>
              <a:t>Increasingly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for </a:t>
            </a:r>
            <a:r>
              <a:rPr lang="en-US" altLang="zh-CN" b="1" dirty="0"/>
              <a:t>large number (e.g., thousands) of tightly-spaced wires </a:t>
            </a:r>
            <a:r>
              <a:rPr lang="en-US" altLang="zh-CN" dirty="0"/>
              <a:t>extending from implantable device</a:t>
            </a:r>
          </a:p>
          <a:p>
            <a:r>
              <a:rPr lang="en-US" dirty="0"/>
              <a:t>Traditional housing materials can become problematic with above structure (e.g., </a:t>
            </a:r>
            <a:r>
              <a:rPr lang="en-US" b="1" dirty="0"/>
              <a:t>cracked</a:t>
            </a:r>
            <a:r>
              <a:rPr lang="en-US" dirty="0"/>
              <a:t> </a:t>
            </a:r>
            <a:r>
              <a:rPr lang="en-US" b="1" dirty="0"/>
              <a:t>glass housing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316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0" b="71548"/>
          <a:stretch/>
        </p:blipFill>
        <p:spPr>
          <a:xfrm>
            <a:off x="3043726" y="277606"/>
            <a:ext cx="6863352" cy="13255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0EF74-19C0-A40B-C76F-827A6EFA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2442E914-A03C-C36C-4FEA-384FF647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7" y="1825625"/>
            <a:ext cx="6205858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45865-EA0F-0A2C-F513-667FD07E99CE}"/>
              </a:ext>
            </a:extLst>
          </p:cNvPr>
          <p:cNvSpPr txBox="1"/>
          <p:nvPr/>
        </p:nvSpPr>
        <p:spPr>
          <a:xfrm>
            <a:off x="8773213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D604A-526A-2783-11C3-FB8B65AB34C8}"/>
              </a:ext>
            </a:extLst>
          </p:cNvPr>
          <p:cNvSpPr txBox="1"/>
          <p:nvPr/>
        </p:nvSpPr>
        <p:spPr>
          <a:xfrm>
            <a:off x="4902253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CE2DE-7571-B123-0B15-FE86AAD269D3}"/>
              </a:ext>
            </a:extLst>
          </p:cNvPr>
          <p:cNvSpPr txBox="1"/>
          <p:nvPr/>
        </p:nvSpPr>
        <p:spPr>
          <a:xfrm>
            <a:off x="7957972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3CC7C-22A9-3F35-E6F5-AD0FA621C4AB}"/>
              </a:ext>
            </a:extLst>
          </p:cNvPr>
          <p:cNvSpPr txBox="1"/>
          <p:nvPr/>
        </p:nvSpPr>
        <p:spPr>
          <a:xfrm>
            <a:off x="7033412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7B357-636A-4D37-7C78-21C1DA1E689F}"/>
              </a:ext>
            </a:extLst>
          </p:cNvPr>
          <p:cNvSpPr txBox="1"/>
          <p:nvPr/>
        </p:nvSpPr>
        <p:spPr>
          <a:xfrm>
            <a:off x="6355886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21760-DAD2-A8BF-39DB-EE3C0522D73A}"/>
              </a:ext>
            </a:extLst>
          </p:cNvPr>
          <p:cNvSpPr txBox="1"/>
          <p:nvPr/>
        </p:nvSpPr>
        <p:spPr>
          <a:xfrm>
            <a:off x="3043726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</p:spTree>
    <p:extLst>
      <p:ext uri="{BB962C8B-B14F-4D97-AF65-F5344CB8AC3E}">
        <p14:creationId xmlns:p14="http://schemas.microsoft.com/office/powerpoint/2010/main" val="273246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" t="27729" r="-346" b="524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CA67514-4C31-995B-51EA-2527FEDF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7C362-852B-442F-56FD-602BEA1F569C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99516-2785-A1C6-7D58-6D5686E55D40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BA952-B5DD-7DA7-DFE8-4284207F0617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649F-CD75-F504-698E-8EC5E9B02D1C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9BE28-350D-38B5-4CCD-2008249410A9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A4073-D10E-938E-AAC5-F9E4735F554C}"/>
              </a:ext>
            </a:extLst>
          </p:cNvPr>
          <p:cNvSpPr txBox="1"/>
          <p:nvPr/>
        </p:nvSpPr>
        <p:spPr>
          <a:xfrm>
            <a:off x="5784262" y="1694594"/>
            <a:ext cx="71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829A5-89EB-2E54-527C-07DAA193BF33}"/>
              </a:ext>
            </a:extLst>
          </p:cNvPr>
          <p:cNvSpPr txBox="1"/>
          <p:nvPr/>
        </p:nvSpPr>
        <p:spPr>
          <a:xfrm>
            <a:off x="7682451" y="1690688"/>
            <a:ext cx="973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25627-0854-E59B-6FFA-FA4C9A39FC5F}"/>
              </a:ext>
            </a:extLst>
          </p:cNvPr>
          <p:cNvSpPr txBox="1"/>
          <p:nvPr/>
        </p:nvSpPr>
        <p:spPr>
          <a:xfrm>
            <a:off x="9014184" y="2833242"/>
            <a:ext cx="2717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Pressure applied to first piston: 40 – 80 psi</a:t>
            </a:r>
          </a:p>
          <a:p>
            <a:r>
              <a:rPr lang="en-US" sz="1000" dirty="0"/>
              <a:t>Pressure applied to second piston: &gt; 100 psi</a:t>
            </a:r>
          </a:p>
        </p:txBody>
      </p:sp>
    </p:spTree>
    <p:extLst>
      <p:ext uri="{BB962C8B-B14F-4D97-AF65-F5344CB8AC3E}">
        <p14:creationId xmlns:p14="http://schemas.microsoft.com/office/powerpoint/2010/main" val="142589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46904" r="173" b="33303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BD70DF41-2DB4-1041-8D21-CDABD732E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041C8-BE93-E2EA-6380-8A684BA164E9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B1294-7560-967F-7DE4-5948F7C7AEFF}"/>
              </a:ext>
            </a:extLst>
          </p:cNvPr>
          <p:cNvSpPr txBox="1"/>
          <p:nvPr/>
        </p:nvSpPr>
        <p:spPr>
          <a:xfrm>
            <a:off x="4483688" y="186220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B82DB-DF64-4F17-D4C6-EA91195E01D1}"/>
              </a:ext>
            </a:extLst>
          </p:cNvPr>
          <p:cNvSpPr txBox="1"/>
          <p:nvPr/>
        </p:nvSpPr>
        <p:spPr>
          <a:xfrm>
            <a:off x="2227068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3B0FC-E0E5-B589-0E3B-2ED36F5FF983}"/>
              </a:ext>
            </a:extLst>
          </p:cNvPr>
          <p:cNvSpPr txBox="1"/>
          <p:nvPr/>
        </p:nvSpPr>
        <p:spPr>
          <a:xfrm>
            <a:off x="9597279" y="2846494"/>
            <a:ext cx="1958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Heater </a:t>
            </a:r>
            <a:r>
              <a:rPr lang="en-US" sz="1000" b="1" dirty="0"/>
              <a:t>heats PCTFE </a:t>
            </a:r>
            <a:r>
              <a:rPr lang="en-US" sz="1000" dirty="0"/>
              <a:t>to </a:t>
            </a:r>
            <a:r>
              <a:rPr lang="en-US" sz="1000" b="1" dirty="0"/>
              <a:t>at least 200C </a:t>
            </a:r>
            <a:r>
              <a:rPr lang="en-US" sz="1000" dirty="0"/>
              <a:t>to </a:t>
            </a:r>
            <a:r>
              <a:rPr lang="en-US" sz="1000" b="1" dirty="0"/>
              <a:t>melt PCTFE </a:t>
            </a:r>
            <a:r>
              <a:rPr lang="en-US" sz="1000" dirty="0"/>
              <a:t>for the </a:t>
            </a:r>
            <a:r>
              <a:rPr lang="en-US" sz="1000" b="1" dirty="0"/>
              <a:t>sealing</a:t>
            </a:r>
            <a:r>
              <a:rPr lang="en-US" sz="1000" dirty="0"/>
              <a:t> process</a:t>
            </a:r>
          </a:p>
          <a:p>
            <a:endParaRPr lang="en-US" sz="1000" dirty="0"/>
          </a:p>
          <a:p>
            <a:r>
              <a:rPr lang="en-US" sz="1000" b="1" dirty="0"/>
              <a:t>Pressure</a:t>
            </a:r>
            <a:r>
              <a:rPr lang="en-US" sz="1000" dirty="0"/>
              <a:t> applied to the heating for the </a:t>
            </a:r>
            <a:r>
              <a:rPr lang="en-US" sz="1000" b="1" dirty="0"/>
              <a:t>thermocompression molding </a:t>
            </a:r>
            <a:r>
              <a:rPr lang="en-US" sz="1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383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AB77-FCCE-C1B3-8855-C3DA7DA6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248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1. Thermally melt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PCTFE portions &amp; adhere around insulation of each wire to seal enclosure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PCTFE melts and reflows around wires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Polymer + insulation – forms a seal around wire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Heat PCTFE to 200-300C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Must set </a:t>
            </a:r>
            <a:r>
              <a:rPr lang="en-US" sz="1600" b="1" dirty="0"/>
              <a:t>upper limit temperature</a:t>
            </a:r>
            <a:r>
              <a:rPr lang="en-US" sz="1600" dirty="0"/>
              <a:t> (e.g., 255-260C) to </a:t>
            </a:r>
            <a:r>
              <a:rPr lang="en-US" sz="1600" b="1" dirty="0"/>
              <a:t>avoid melting other components</a:t>
            </a:r>
          </a:p>
          <a:p>
            <a:r>
              <a:rPr lang="en-US" sz="2000" dirty="0"/>
              <a:t>2. Cool Implantable Device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Sealing system transitions to cooling mode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Notify user (e.g., alarm) when cooling complete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User </a:t>
            </a:r>
            <a:r>
              <a:rPr lang="en-US" sz="1600" dirty="0" err="1"/>
              <a:t>detatches</a:t>
            </a:r>
            <a:r>
              <a:rPr lang="en-US" sz="1600" dirty="0"/>
              <a:t> implantable device from sealing system (</a:t>
            </a:r>
            <a:r>
              <a:rPr lang="en-US" sz="1600" dirty="0" err="1"/>
              <a:t>e.g</a:t>
            </a:r>
            <a:r>
              <a:rPr lang="en-US" sz="1600" dirty="0"/>
              <a:t>, via clamps, unscrewing, etc.)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8827BA-D4AC-BEDF-1191-F5DB34FD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3E25230-ADD8-DD42-64F8-67A731AB0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67029" r="173" b="131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6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04D211B2-D805-EE64-8A5C-EECFCCAF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87" y="2533682"/>
            <a:ext cx="4467136" cy="2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BFCA-3399-50E3-E70E-5FF3F7C1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BF5611D-A099-996E-F8D7-E6B8C823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512" y="1825625"/>
            <a:ext cx="6214975" cy="4351338"/>
          </a:xfrm>
        </p:spPr>
      </p:pic>
    </p:spTree>
    <p:extLst>
      <p:ext uri="{BB962C8B-B14F-4D97-AF65-F5344CB8AC3E}">
        <p14:creationId xmlns:p14="http://schemas.microsoft.com/office/powerpoint/2010/main" val="25383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354D-4165-09BD-DA30-174D6FA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F8ED-6217-8B94-2FDA-3B49573E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/>
              <a:t>Goal</a:t>
            </a:r>
            <a:r>
              <a:rPr lang="en-US" sz="2000" dirty="0"/>
              <a:t>: Describe a polychlorotrifluoroethylene (PCTFE) polymer enclosure with tightly spaced wires extending out of it </a:t>
            </a:r>
          </a:p>
          <a:p>
            <a:r>
              <a:rPr lang="en-US" sz="2000" b="1" u="sng" dirty="0"/>
              <a:t>Describe PCTFE + Why It’s Used </a:t>
            </a:r>
          </a:p>
          <a:p>
            <a:r>
              <a:rPr lang="en-US" sz="2000" b="1" u="sng" dirty="0"/>
              <a:t>Embodiments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Implantable Device with PCTFE Enclosure + Exploded View</a:t>
            </a:r>
          </a:p>
          <a:p>
            <a:pPr lvl="1"/>
            <a:r>
              <a:rPr lang="en-US" sz="1600" dirty="0"/>
              <a:t>5 Views of a PCTFE Enclosure with Insulated Wires</a:t>
            </a:r>
          </a:p>
          <a:p>
            <a:pPr lvl="1"/>
            <a:r>
              <a:rPr lang="en-US" sz="1600" dirty="0"/>
              <a:t>Sealing System for Manufacturing a PCTFE Enclosure</a:t>
            </a:r>
          </a:p>
          <a:p>
            <a:pPr lvl="1"/>
            <a:r>
              <a:rPr lang="en-US" sz="1600" dirty="0"/>
              <a:t>2 Views of an Insert of a Sealing System for Manufacturing a PCTFE Enclosure</a:t>
            </a:r>
          </a:p>
          <a:p>
            <a:pPr lvl="1"/>
            <a:r>
              <a:rPr lang="en-US" sz="1600" dirty="0"/>
              <a:t>Sealing System in Operation for Manufacturing a PCTFE Enclosure </a:t>
            </a:r>
          </a:p>
          <a:p>
            <a:pPr lvl="1"/>
            <a:r>
              <a:rPr lang="en-US" sz="1600" dirty="0"/>
              <a:t>Controller for Use with the Sealing System</a:t>
            </a:r>
          </a:p>
          <a:p>
            <a:pPr lvl="1"/>
            <a:r>
              <a:rPr lang="en-US" sz="1600" dirty="0"/>
              <a:t>Flowchart for Manufacturing Implantable Device</a:t>
            </a:r>
          </a:p>
          <a:p>
            <a:pPr lvl="1"/>
            <a:r>
              <a:rPr lang="en-US" sz="1600" dirty="0"/>
              <a:t>Computer System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42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813-CF13-ECA0-D142-4C0E2EF6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PCTFE?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Thermoplastic chloro-fluoropolymer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), where n – number of monomer units in polymer molecule</a:t>
                </a:r>
              </a:p>
              <a:p>
                <a:r>
                  <a:rPr lang="en-US" dirty="0"/>
                  <a:t>Manufactured and sold under trade names like </a:t>
                </a:r>
                <a:r>
                  <a:rPr lang="en-US" dirty="0" err="1"/>
                  <a:t>KelF</a:t>
                </a:r>
                <a:r>
                  <a:rPr lang="en-US" dirty="0"/>
                  <a:t>, </a:t>
                </a:r>
                <a:r>
                  <a:rPr lang="en-US" dirty="0" err="1"/>
                  <a:t>FluoroPro</a:t>
                </a:r>
                <a:r>
                  <a:rPr lang="en-US" dirty="0"/>
                  <a:t>, </a:t>
                </a:r>
                <a:r>
                  <a:rPr lang="en-US" dirty="0" err="1"/>
                  <a:t>Neoflon</a:t>
                </a:r>
                <a:r>
                  <a:rPr lang="en-US" dirty="0"/>
                  <a:t>, </a:t>
                </a:r>
                <a:r>
                  <a:rPr lang="en-US" dirty="0" err="1"/>
                  <a:t>Aclar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31D1E6-B9A8-1C27-3650-6EE75448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3733800"/>
            <a:ext cx="3403600" cy="2578100"/>
          </a:xfrm>
          <a:prstGeom prst="rect">
            <a:avLst/>
          </a:prstGeom>
        </p:spPr>
      </p:pic>
      <p:pic>
        <p:nvPicPr>
          <p:cNvPr id="6" name="Graphic 5" descr="Badge Tm outline">
            <a:extLst>
              <a:ext uri="{FF2B5EF4-FFF2-40B4-BE49-F238E27FC236}">
                <a16:creationId xmlns:a16="http://schemas.microsoft.com/office/drawing/2014/main" id="{697A1AB9-C803-37F8-3A8D-B1FB41CB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106" y="2578443"/>
            <a:ext cx="282520" cy="282520"/>
          </a:xfrm>
          <a:prstGeom prst="rect">
            <a:avLst/>
          </a:prstGeom>
        </p:spPr>
      </p:pic>
      <p:pic>
        <p:nvPicPr>
          <p:cNvPr id="8" name="Graphic 7" descr="Badge Registered with solid fill">
            <a:extLst>
              <a:ext uri="{FF2B5EF4-FFF2-40B4-BE49-F238E27FC236}">
                <a16:creationId xmlns:a16="http://schemas.microsoft.com/office/drawing/2014/main" id="{39C1BF5B-9E99-FB5E-DBC0-597D449BD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8446" y="2573626"/>
            <a:ext cx="287337" cy="287337"/>
          </a:xfrm>
          <a:prstGeom prst="rect">
            <a:avLst/>
          </a:prstGeom>
        </p:spPr>
      </p:pic>
      <p:pic>
        <p:nvPicPr>
          <p:cNvPr id="9" name="Graphic 8" descr="Badge Registered with solid fill">
            <a:extLst>
              <a:ext uri="{FF2B5EF4-FFF2-40B4-BE49-F238E27FC236}">
                <a16:creationId xmlns:a16="http://schemas.microsoft.com/office/drawing/2014/main" id="{9B15868A-7362-D8BB-0807-D99FB18F1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7330" y="3069947"/>
            <a:ext cx="287337" cy="287337"/>
          </a:xfrm>
          <a:prstGeom prst="rect">
            <a:avLst/>
          </a:prstGeom>
        </p:spPr>
      </p:pic>
      <p:pic>
        <p:nvPicPr>
          <p:cNvPr id="10" name="Graphic 9" descr="Badge Registered with solid fill">
            <a:extLst>
              <a:ext uri="{FF2B5EF4-FFF2-40B4-BE49-F238E27FC236}">
                <a16:creationId xmlns:a16="http://schemas.microsoft.com/office/drawing/2014/main" id="{582B17B3-7459-D10D-4C7A-9657C79BD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0079" y="3070484"/>
            <a:ext cx="287337" cy="2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0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4722-3A79-5018-22A7-960D24BC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PCTFE?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3C82-9A3F-0ED0-8280-5330E1C3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1" dirty="0"/>
              <a:t>Chemical </a:t>
            </a:r>
            <a:r>
              <a:rPr lang="en-US" sz="2000" dirty="0"/>
              <a:t>properties:</a:t>
            </a:r>
            <a:endParaRPr lang="en-US" sz="2000" b="1" dirty="0"/>
          </a:p>
          <a:p>
            <a:pPr lvl="1"/>
            <a:r>
              <a:rPr lang="en-US" sz="1600" b="1" dirty="0"/>
              <a:t>Good resistance to chemical attack and oxidizing agents </a:t>
            </a:r>
            <a:r>
              <a:rPr lang="en-US" sz="1600" dirty="0"/>
              <a:t>– </a:t>
            </a:r>
            <a:r>
              <a:rPr lang="en-US" sz="1600" b="1" dirty="0"/>
              <a:t>high fluorene </a:t>
            </a:r>
            <a:r>
              <a:rPr lang="en-US" sz="1600" dirty="0"/>
              <a:t>content, </a:t>
            </a:r>
            <a:r>
              <a:rPr lang="en-US" sz="1600" b="1" dirty="0"/>
              <a:t>lack of hydrogen </a:t>
            </a:r>
            <a:r>
              <a:rPr lang="en-US" sz="1600" dirty="0"/>
              <a:t>atoms</a:t>
            </a:r>
          </a:p>
          <a:p>
            <a:r>
              <a:rPr lang="en-US" sz="2000" b="1" dirty="0"/>
              <a:t>Physical </a:t>
            </a:r>
            <a:r>
              <a:rPr lang="en-US" sz="2000" dirty="0"/>
              <a:t>properties:</a:t>
            </a:r>
            <a:endParaRPr lang="en-US" sz="2000" b="1" dirty="0"/>
          </a:p>
          <a:p>
            <a:pPr lvl="1"/>
            <a:r>
              <a:rPr lang="en-US" sz="1600" b="1" dirty="0"/>
              <a:t>Good rigidity </a:t>
            </a:r>
            <a:r>
              <a:rPr lang="en-US" sz="1600" dirty="0"/>
              <a:t>to </a:t>
            </a:r>
            <a:r>
              <a:rPr lang="en-US" sz="1600" b="1" dirty="0"/>
              <a:t>prevent mechanical stress </a:t>
            </a:r>
            <a:r>
              <a:rPr lang="en-US" sz="1600" dirty="0"/>
              <a:t>on implantable device </a:t>
            </a:r>
          </a:p>
          <a:p>
            <a:pPr lvl="1"/>
            <a:r>
              <a:rPr lang="en-US" sz="1600" b="1" dirty="0"/>
              <a:t>Low dielectric constant </a:t>
            </a:r>
            <a:r>
              <a:rPr lang="en-US" sz="1600" dirty="0"/>
              <a:t>for </a:t>
            </a:r>
            <a:r>
              <a:rPr lang="en-US" sz="1600" b="1" dirty="0"/>
              <a:t>Bluetooth Low Energy (BLE) </a:t>
            </a:r>
            <a:r>
              <a:rPr lang="en-US" sz="1600" dirty="0"/>
              <a:t>communication and </a:t>
            </a:r>
            <a:r>
              <a:rPr lang="en-US" sz="1600" b="1" dirty="0"/>
              <a:t>wireless charging</a:t>
            </a:r>
          </a:p>
          <a:p>
            <a:r>
              <a:rPr lang="en-US" sz="2000" b="1" dirty="0"/>
              <a:t>Barrier</a:t>
            </a:r>
            <a:r>
              <a:rPr lang="en-US" sz="2000" dirty="0"/>
              <a:t> properties: </a:t>
            </a:r>
          </a:p>
          <a:p>
            <a:pPr lvl="1"/>
            <a:r>
              <a:rPr lang="en-US" sz="1600" b="1" dirty="0"/>
              <a:t>Close to zero water absorption </a:t>
            </a:r>
            <a:r>
              <a:rPr lang="en-US" sz="1600" dirty="0"/>
              <a:t>(&lt;0.01%) </a:t>
            </a:r>
          </a:p>
          <a:p>
            <a:pPr lvl="1"/>
            <a:r>
              <a:rPr lang="en-US" sz="1600" dirty="0"/>
              <a:t>Good for </a:t>
            </a:r>
            <a:r>
              <a:rPr lang="en-US" sz="1600" b="1" dirty="0"/>
              <a:t>substantially hermetic enclosure </a:t>
            </a:r>
            <a:r>
              <a:rPr lang="en-US" sz="1600" dirty="0"/>
              <a:t>(completely </a:t>
            </a:r>
            <a:r>
              <a:rPr lang="en-US" sz="1600" b="1" dirty="0"/>
              <a:t>prevent passage of fluids/gases </a:t>
            </a:r>
            <a:r>
              <a:rPr lang="en-US" sz="1600" dirty="0"/>
              <a:t>for </a:t>
            </a:r>
            <a:r>
              <a:rPr lang="en-US" sz="1600" b="1" dirty="0"/>
              <a:t>tens of years</a:t>
            </a:r>
            <a:r>
              <a:rPr lang="en-US" sz="1600" dirty="0"/>
              <a:t>)</a:t>
            </a:r>
            <a:endParaRPr lang="en-US" sz="1600" b="1" dirty="0"/>
          </a:p>
          <a:p>
            <a:pPr lvl="1"/>
            <a:r>
              <a:rPr lang="en-US" sz="1600" b="1" dirty="0"/>
              <a:t>Low water vapor permeability</a:t>
            </a:r>
          </a:p>
          <a:p>
            <a:pPr lvl="1"/>
            <a:r>
              <a:rPr lang="en-US" sz="1600" b="1" dirty="0"/>
              <a:t>Highest gas barrier</a:t>
            </a:r>
            <a:r>
              <a:rPr lang="en-US" sz="1600" dirty="0"/>
              <a:t> property with WVTR (0.005g/m2/24 </a:t>
            </a:r>
            <a:r>
              <a:rPr lang="en-US" sz="1600" dirty="0" err="1"/>
              <a:t>hr</a:t>
            </a:r>
            <a:r>
              <a:rPr lang="en-US" sz="1600" dirty="0"/>
              <a:t>) at 25C</a:t>
            </a:r>
            <a:endParaRPr lang="en-US" sz="2000" b="1" dirty="0"/>
          </a:p>
          <a:p>
            <a:r>
              <a:rPr lang="en-US" sz="2000" b="1" dirty="0"/>
              <a:t>Mechanical </a:t>
            </a:r>
            <a:r>
              <a:rPr lang="en-US" sz="2000" dirty="0"/>
              <a:t>properties:</a:t>
            </a:r>
          </a:p>
          <a:p>
            <a:pPr lvl="1"/>
            <a:r>
              <a:rPr lang="en-US" sz="1600" b="1" dirty="0"/>
              <a:t>High tensile strength</a:t>
            </a:r>
            <a:r>
              <a:rPr lang="en-US" sz="1600" dirty="0"/>
              <a:t> </a:t>
            </a:r>
          </a:p>
          <a:p>
            <a:pPr lvl="1"/>
            <a:r>
              <a:rPr lang="en-US" sz="1600" b="1" dirty="0"/>
              <a:t>Moderate hardness </a:t>
            </a:r>
          </a:p>
          <a:p>
            <a:r>
              <a:rPr lang="en-US" sz="2000" b="1" dirty="0"/>
              <a:t>Thermal</a:t>
            </a:r>
            <a:r>
              <a:rPr lang="en-US" sz="2000" dirty="0"/>
              <a:t> properties:</a:t>
            </a:r>
          </a:p>
          <a:p>
            <a:pPr lvl="1"/>
            <a:r>
              <a:rPr lang="en-US" sz="1600" dirty="0"/>
              <a:t>Melting point: 212C</a:t>
            </a:r>
          </a:p>
          <a:p>
            <a:pPr lvl="1"/>
            <a:r>
              <a:rPr lang="en-US" sz="1600" dirty="0"/>
              <a:t>Maximum temperature for continuous use: 120C</a:t>
            </a:r>
          </a:p>
          <a:p>
            <a:pPr lvl="1"/>
            <a:r>
              <a:rPr lang="en-US" sz="1600" dirty="0"/>
              <a:t>Glass transition temperature: 45C</a:t>
            </a:r>
          </a:p>
          <a:p>
            <a:pPr lvl="1"/>
            <a:r>
              <a:rPr lang="en-US" sz="1600" b="1" dirty="0"/>
              <a:t>Good melt flow properties </a:t>
            </a:r>
            <a:r>
              <a:rPr lang="en-US" sz="1600" dirty="0"/>
              <a:t>with </a:t>
            </a:r>
            <a:r>
              <a:rPr lang="en-US" sz="1600" b="1" dirty="0"/>
              <a:t>excellent stress crack resistance </a:t>
            </a:r>
          </a:p>
        </p:txBody>
      </p:sp>
    </p:spTree>
    <p:extLst>
      <p:ext uri="{BB962C8B-B14F-4D97-AF65-F5344CB8AC3E}">
        <p14:creationId xmlns:p14="http://schemas.microsoft.com/office/powerpoint/2010/main" val="356139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0520-F192-73BA-D519-C9E4A401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Implantable Device with PCTFE Enclosure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A195D13-C1F2-8483-C1D9-01B4FA37D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0" y="2204244"/>
            <a:ext cx="5816600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BEF4F-E28D-34DF-5D82-5CB1B329873C}"/>
              </a:ext>
            </a:extLst>
          </p:cNvPr>
          <p:cNvSpPr txBox="1"/>
          <p:nvPr/>
        </p:nvSpPr>
        <p:spPr>
          <a:xfrm>
            <a:off x="8885547" y="363196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4440D-1682-56BE-509E-15D291509FF3}"/>
              </a:ext>
            </a:extLst>
          </p:cNvPr>
          <p:cNvSpPr txBox="1"/>
          <p:nvPr/>
        </p:nvSpPr>
        <p:spPr>
          <a:xfrm>
            <a:off x="6940797" y="22042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9557D-50BD-03EC-CF8E-A0ED77AEB53E}"/>
              </a:ext>
            </a:extLst>
          </p:cNvPr>
          <p:cNvSpPr txBox="1"/>
          <p:nvPr/>
        </p:nvSpPr>
        <p:spPr>
          <a:xfrm>
            <a:off x="6319024" y="508448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3840C-28F0-2D34-AA4C-43A432889C08}"/>
              </a:ext>
            </a:extLst>
          </p:cNvPr>
          <p:cNvSpPr txBox="1"/>
          <p:nvPr/>
        </p:nvSpPr>
        <p:spPr>
          <a:xfrm>
            <a:off x="3419242" y="3612115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(at least 500, parallel)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AB737-9E05-A008-83D4-BE1FD215A67B}"/>
              </a:ext>
            </a:extLst>
          </p:cNvPr>
          <p:cNvSpPr txBox="1"/>
          <p:nvPr/>
        </p:nvSpPr>
        <p:spPr>
          <a:xfrm>
            <a:off x="8255330" y="4715153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(seals 2 PCTFE portions)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0A529-2A41-EE41-7931-D387C8457062}"/>
              </a:ext>
            </a:extLst>
          </p:cNvPr>
          <p:cNvSpPr txBox="1"/>
          <p:nvPr/>
        </p:nvSpPr>
        <p:spPr>
          <a:xfrm>
            <a:off x="3554947" y="2953497"/>
            <a:ext cx="206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  <a:p>
            <a:r>
              <a:rPr lang="en-US" sz="1000" dirty="0"/>
              <a:t>(holds implantable device in place near skull of subject)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F77AB5-6608-45EE-991D-C030FAF87DBF}"/>
              </a:ext>
            </a:extLst>
          </p:cNvPr>
          <p:cNvSpPr/>
          <p:nvPr/>
        </p:nvSpPr>
        <p:spPr>
          <a:xfrm>
            <a:off x="5309267" y="1353598"/>
            <a:ext cx="1071287" cy="100634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026A45-8480-0A88-00AB-104A5AA00777}"/>
              </a:ext>
            </a:extLst>
          </p:cNvPr>
          <p:cNvGrpSpPr/>
          <p:nvPr/>
        </p:nvGrpSpPr>
        <p:grpSpPr>
          <a:xfrm>
            <a:off x="5187568" y="1366187"/>
            <a:ext cx="1276920" cy="1338480"/>
            <a:chOff x="5187568" y="1366187"/>
            <a:chExt cx="1276920" cy="13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14:cNvPr>
                <p14:cNvContentPartPr/>
                <p14:nvPr/>
              </p14:nvContentPartPr>
              <p14:xfrm>
                <a:off x="5187568" y="2226227"/>
                <a:ext cx="623880" cy="478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8928" y="2217227"/>
                  <a:ext cx="641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14:cNvPr>
                <p14:cNvContentPartPr/>
                <p14:nvPr/>
              </p14:nvContentPartPr>
              <p14:xfrm>
                <a:off x="5929888" y="2109947"/>
                <a:ext cx="534600" cy="56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0888" y="2100947"/>
                  <a:ext cx="552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14:cNvPr>
                <p14:cNvContentPartPr/>
                <p14:nvPr/>
              </p14:nvContentPartPr>
              <p14:xfrm>
                <a:off x="5786968" y="1366187"/>
                <a:ext cx="170640" cy="98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7968" y="1357187"/>
                  <a:ext cx="188280" cy="10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70B21-26AB-1A31-2F12-59DB49E1F642}"/>
              </a:ext>
            </a:extLst>
          </p:cNvPr>
          <p:cNvSpPr txBox="1"/>
          <p:nvPr/>
        </p:nvSpPr>
        <p:spPr>
          <a:xfrm>
            <a:off x="5791689" y="1496358"/>
            <a:ext cx="1572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 </a:t>
            </a:r>
          </a:p>
          <a:p>
            <a:r>
              <a:rPr lang="en-US" sz="1000" dirty="0"/>
              <a:t>hole: </a:t>
            </a:r>
          </a:p>
          <a:p>
            <a:r>
              <a:rPr lang="en-US" sz="1000" dirty="0"/>
              <a:t>1.8-1.9 </a:t>
            </a:r>
          </a:p>
          <a:p>
            <a:r>
              <a:rPr lang="en-US" sz="1000" dirty="0"/>
              <a:t>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F8009-5341-B0A6-0467-10E61386EBC9}"/>
              </a:ext>
            </a:extLst>
          </p:cNvPr>
          <p:cNvSpPr txBox="1"/>
          <p:nvPr/>
        </p:nvSpPr>
        <p:spPr>
          <a:xfrm>
            <a:off x="4596785" y="1487532"/>
            <a:ext cx="835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Screws: 1.8mm diameter</a:t>
            </a:r>
          </a:p>
        </p:txBody>
      </p:sp>
    </p:spTree>
    <p:extLst>
      <p:ext uri="{BB962C8B-B14F-4D97-AF65-F5344CB8AC3E}">
        <p14:creationId xmlns:p14="http://schemas.microsoft.com/office/powerpoint/2010/main" val="110980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3E9D-9C54-2F8D-810D-54D5AA3B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Exploded view of Implantable Device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7C11F5A-5790-3D51-65BD-582B6EC78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803" y="1825625"/>
            <a:ext cx="446039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3B742-489E-209A-88DB-3D47DB02685D}"/>
              </a:ext>
            </a:extLst>
          </p:cNvPr>
          <p:cNvSpPr txBox="1"/>
          <p:nvPr/>
        </p:nvSpPr>
        <p:spPr>
          <a:xfrm>
            <a:off x="3475749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D1CA6-6FDD-5BB2-1E38-41D7657947B0}"/>
              </a:ext>
            </a:extLst>
          </p:cNvPr>
          <p:cNvSpPr txBox="1"/>
          <p:nvPr/>
        </p:nvSpPr>
        <p:spPr>
          <a:xfrm>
            <a:off x="8101776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22FC6-0D3F-A3FB-D313-1ADAF688D3E0}"/>
              </a:ext>
            </a:extLst>
          </p:cNvPr>
          <p:cNvSpPr txBox="1"/>
          <p:nvPr/>
        </p:nvSpPr>
        <p:spPr>
          <a:xfrm>
            <a:off x="6150484" y="1640959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6F5E4-B7A3-005C-A506-83E6EA06A95A}"/>
              </a:ext>
            </a:extLst>
          </p:cNvPr>
          <p:cNvSpPr txBox="1"/>
          <p:nvPr/>
        </p:nvSpPr>
        <p:spPr>
          <a:xfrm>
            <a:off x="7485413" y="46630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portion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08A12-658E-CFC5-EB9D-16F36B414327}"/>
              </a:ext>
            </a:extLst>
          </p:cNvPr>
          <p:cNvSpPr txBox="1"/>
          <p:nvPr/>
        </p:nvSpPr>
        <p:spPr>
          <a:xfrm>
            <a:off x="3726543" y="417652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</p:txBody>
      </p:sp>
    </p:spTree>
    <p:extLst>
      <p:ext uri="{BB962C8B-B14F-4D97-AF65-F5344CB8AC3E}">
        <p14:creationId xmlns:p14="http://schemas.microsoft.com/office/powerpoint/2010/main" val="34041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6988-6BD9-2734-ACE7-79F6A818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line of rectangular objects&#10;&#10;Description automatically generated">
            <a:extLst>
              <a:ext uri="{FF2B5EF4-FFF2-40B4-BE49-F238E27FC236}">
                <a16:creationId xmlns:a16="http://schemas.microsoft.com/office/drawing/2014/main" id="{C537974D-1295-7B49-EE9B-B882BED4F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242344"/>
            <a:ext cx="5829300" cy="3517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7BEA9-91DD-5C5B-38F4-80E0A7397691}"/>
              </a:ext>
            </a:extLst>
          </p:cNvPr>
          <p:cNvSpPr txBox="1"/>
          <p:nvPr/>
        </p:nvSpPr>
        <p:spPr>
          <a:xfrm>
            <a:off x="3898615" y="2862602"/>
            <a:ext cx="269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(adheres around insulation of wires if PCTFE portions hermetically sealed)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F969B-3A72-47D1-31E3-D6B58A71730D}"/>
              </a:ext>
            </a:extLst>
          </p:cNvPr>
          <p:cNvSpPr txBox="1"/>
          <p:nvPr/>
        </p:nvSpPr>
        <p:spPr>
          <a:xfrm>
            <a:off x="3734638" y="4711562"/>
            <a:ext cx="20635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- Composed of </a:t>
            </a:r>
            <a:r>
              <a:rPr lang="en-US" sz="1000" b="1" dirty="0" err="1"/>
              <a:t>polymide</a:t>
            </a:r>
            <a:r>
              <a:rPr lang="en-US" sz="1000" b="1" dirty="0"/>
              <a:t> (PI) </a:t>
            </a:r>
          </a:p>
          <a:p>
            <a:r>
              <a:rPr lang="en-US" sz="1000" dirty="0"/>
              <a:t>- </a:t>
            </a:r>
            <a:r>
              <a:rPr lang="en-US" sz="1000" b="1" dirty="0"/>
              <a:t>Thin and long </a:t>
            </a:r>
            <a:r>
              <a:rPr lang="en-US" sz="1000" dirty="0"/>
              <a:t>- </a:t>
            </a:r>
          </a:p>
          <a:p>
            <a:r>
              <a:rPr lang="en-US" sz="1000" dirty="0"/>
              <a:t>Width 5-50 micrometers,</a:t>
            </a:r>
          </a:p>
          <a:p>
            <a:r>
              <a:rPr lang="en-US" sz="1000" dirty="0"/>
              <a:t>Nominal thickness 4-6 micrometers,</a:t>
            </a:r>
          </a:p>
          <a:p>
            <a:r>
              <a:rPr lang="en-US" sz="1000" dirty="0"/>
              <a:t>Length about 20mm</a:t>
            </a:r>
          </a:p>
          <a:p>
            <a:r>
              <a:rPr lang="en-US" sz="1000" dirty="0"/>
              <a:t>- Produced by </a:t>
            </a:r>
            <a:r>
              <a:rPr lang="en-US" sz="1000" b="1" dirty="0"/>
              <a:t>lithography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B4EA8-93D5-6590-4A1B-A7D95643CE99}"/>
              </a:ext>
            </a:extLst>
          </p:cNvPr>
          <p:cNvSpPr txBox="1"/>
          <p:nvPr/>
        </p:nvSpPr>
        <p:spPr>
          <a:xfrm>
            <a:off x="7978898" y="4942395"/>
            <a:ext cx="24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DB2F0-D69A-B906-A1E6-F52FA67E5EE5}"/>
              </a:ext>
            </a:extLst>
          </p:cNvPr>
          <p:cNvSpPr txBox="1"/>
          <p:nvPr/>
        </p:nvSpPr>
        <p:spPr>
          <a:xfrm>
            <a:off x="7323941" y="286260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869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5B78-1F1F-C332-F7BD-4EEA828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1098AEA6-3019-E420-0FBF-26FF11AD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969294"/>
            <a:ext cx="655320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CF98B-90DF-5DB9-7D3E-433E5BAC16DF}"/>
              </a:ext>
            </a:extLst>
          </p:cNvPr>
          <p:cNvSpPr txBox="1"/>
          <p:nvPr/>
        </p:nvSpPr>
        <p:spPr>
          <a:xfrm>
            <a:off x="8697356" y="3401933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4C33B-A046-D472-2114-2083A343A6FC}"/>
              </a:ext>
            </a:extLst>
          </p:cNvPr>
          <p:cNvSpPr txBox="1"/>
          <p:nvPr/>
        </p:nvSpPr>
        <p:spPr>
          <a:xfrm>
            <a:off x="5617061" y="2170716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8D954-AB86-BF3C-27D8-53E679BD7033}"/>
              </a:ext>
            </a:extLst>
          </p:cNvPr>
          <p:cNvSpPr txBox="1"/>
          <p:nvPr/>
        </p:nvSpPr>
        <p:spPr>
          <a:xfrm>
            <a:off x="7476737" y="5388570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4E2DF-A876-1194-0D75-DD13FA949AB3}"/>
              </a:ext>
            </a:extLst>
          </p:cNvPr>
          <p:cNvSpPr txBox="1"/>
          <p:nvPr/>
        </p:nvSpPr>
        <p:spPr>
          <a:xfrm>
            <a:off x="7166643" y="1878439"/>
            <a:ext cx="187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Individual, metallic threads within insulation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metals/metal alloys (e.g., thin gold film)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May include 16 traces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Terminates</a:t>
            </a:r>
            <a:r>
              <a:rPr lang="en-US" sz="1000" dirty="0"/>
              <a:t> in </a:t>
            </a:r>
            <a:r>
              <a:rPr lang="en-US" sz="1000" b="1" dirty="0"/>
              <a:t>electrode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FEA27-E8D9-C9EB-DB1A-A83E2B5E02CD}"/>
              </a:ext>
            </a:extLst>
          </p:cNvPr>
          <p:cNvSpPr txBox="1"/>
          <p:nvPr/>
        </p:nvSpPr>
        <p:spPr>
          <a:xfrm>
            <a:off x="5071972" y="5333790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AB46E-971B-926A-F016-EA148BE32D94}"/>
              </a:ext>
            </a:extLst>
          </p:cNvPr>
          <p:cNvSpPr txBox="1"/>
          <p:nvPr/>
        </p:nvSpPr>
        <p:spPr>
          <a:xfrm>
            <a:off x="2312509" y="5019909"/>
            <a:ext cx="1371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between metal traces </a:t>
            </a:r>
          </a:p>
          <a:p>
            <a:r>
              <a:rPr lang="en-US" sz="1200" dirty="0"/>
              <a:t>(2 micrometers)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E5296-296C-D61A-C071-90FEA8417033}"/>
              </a:ext>
            </a:extLst>
          </p:cNvPr>
          <p:cNvSpPr txBox="1"/>
          <p:nvPr/>
        </p:nvSpPr>
        <p:spPr>
          <a:xfrm>
            <a:off x="3593933" y="5154992"/>
            <a:ext cx="15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Cross-sectional width of metal trace </a:t>
            </a:r>
          </a:p>
          <a:p>
            <a:r>
              <a:rPr lang="en-US" sz="1200" dirty="0"/>
              <a:t>(2 micrometers)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41EBE-B13C-53DE-6B22-4FE69FFC3FA9}"/>
              </a:ext>
            </a:extLst>
          </p:cNvPr>
          <p:cNvGrpSpPr/>
          <p:nvPr/>
        </p:nvGrpSpPr>
        <p:grpSpPr>
          <a:xfrm>
            <a:off x="3076803" y="4727805"/>
            <a:ext cx="807120" cy="441720"/>
            <a:chOff x="3076803" y="4727805"/>
            <a:chExt cx="8071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14:cNvPr>
                <p14:cNvContentPartPr/>
                <p14:nvPr/>
              </p14:nvContentPartPr>
              <p14:xfrm>
                <a:off x="3076803" y="4752285"/>
                <a:ext cx="460080" cy="41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7803" y="4743645"/>
                  <a:ext cx="477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14:cNvPr>
                <p14:cNvContentPartPr/>
                <p14:nvPr/>
              </p14:nvContentPartPr>
              <p14:xfrm>
                <a:off x="3699603" y="4727805"/>
                <a:ext cx="184320" cy="39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0603" y="4718805"/>
                  <a:ext cx="201960" cy="41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135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980</Words>
  <Application>Microsoft Macintosh PowerPoint</Application>
  <PresentationFormat>Widescreen</PresentationFormat>
  <Paragraphs>186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Polychlorotrifluoroethylene (PCTFE) Polymer Enclosure for an Implantable Device</vt:lpstr>
      <vt:lpstr>Background</vt:lpstr>
      <vt:lpstr>Outline</vt:lpstr>
      <vt:lpstr>What is PCTFE?</vt:lpstr>
      <vt:lpstr>Why PCTFE? </vt:lpstr>
      <vt:lpstr>Implantable Device with PCTFE Enclosure</vt:lpstr>
      <vt:lpstr>Exploded view of Implantable Device</vt:lpstr>
      <vt:lpstr>Close-up Cross-sectional View of a PCTFE Enclosure with Insulated Wires</vt:lpstr>
      <vt:lpstr>Close-up Cross-sectional View of a PCTFE Enclosure with Insulated Wires</vt:lpstr>
      <vt:lpstr>Closer View of a PCTFE Enclosure with Insulated Wires</vt:lpstr>
      <vt:lpstr>View of a PCTFE Enclosure with Insulated Wires</vt:lpstr>
      <vt:lpstr>(Even Closer) View of a PCTFE Enclosure with Insulated Wires</vt:lpstr>
      <vt:lpstr>Figs 1-6 Manufactured via Sealing System</vt:lpstr>
      <vt:lpstr>Sealing System for Manufacturing a PCTFE Enclosure</vt:lpstr>
      <vt:lpstr>First View of an Insert of a Sealing System for Manufacturing a PCTFE Enclosure</vt:lpstr>
      <vt:lpstr>Second View of an Insert of a Sealing System for Manufacturing a PCTFE Enclosure</vt:lpstr>
      <vt:lpstr>Sealing System in Operation for Manufacturing a PCTFE Enclosure</vt:lpstr>
      <vt:lpstr>Controller for Use with the Sealing System</vt:lpstr>
      <vt:lpstr>Flowchart for Manufacturing Implantable Device</vt:lpstr>
      <vt:lpstr>Step 1: </vt:lpstr>
      <vt:lpstr>Step 2: </vt:lpstr>
      <vt:lpstr>Step 3: </vt:lpstr>
      <vt:lpstr>Step 4: </vt:lpstr>
      <vt:lpstr>Computer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182</cp:revision>
  <dcterms:created xsi:type="dcterms:W3CDTF">2024-06-13T02:55:34Z</dcterms:created>
  <dcterms:modified xsi:type="dcterms:W3CDTF">2024-06-16T13:04:24Z</dcterms:modified>
</cp:coreProperties>
</file>